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5" r:id="rId6"/>
    <p:sldId id="267" r:id="rId7"/>
    <p:sldId id="260" r:id="rId8"/>
    <p:sldId id="272" r:id="rId9"/>
    <p:sldId id="273" r:id="rId10"/>
    <p:sldId id="279" r:id="rId11"/>
    <p:sldId id="261" r:id="rId12"/>
    <p:sldId id="262" r:id="rId13"/>
    <p:sldId id="269" r:id="rId14"/>
    <p:sldId id="263" r:id="rId15"/>
    <p:sldId id="264" r:id="rId16"/>
    <p:sldId id="268" r:id="rId17"/>
    <p:sldId id="274" r:id="rId18"/>
    <p:sldId id="278" r:id="rId19"/>
    <p:sldId id="280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662" autoAdjust="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AE513-3FE7-4E43-AC37-E1266B4C18F9}" type="datetimeFigureOut">
              <a:rPr lang="uk-UA" smtClean="0"/>
              <a:pPr/>
              <a:t>19.05.2017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80C6D-4042-4F42-A1B0-8C7E7BEA29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40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0C6D-4042-4F42-A1B0-8C7E7BEA2928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548680"/>
            <a:ext cx="3814192" cy="5688631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Шкідники ірисів та засоби захисту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них</a:t>
            </a:r>
            <a:br>
              <a:rPr lang="uk-UA" smtClean="0">
                <a:latin typeface="Times New Roman" pitchFamily="18" charset="0"/>
                <a:cs typeface="Times New Roman" pitchFamily="18" charset="0"/>
              </a:rPr>
            </a:br>
            <a:r>
              <a:rPr lang="uk-UA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Кравець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Ірина Станіславівна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23700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510081"/>
            <a:ext cx="4032447" cy="5837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2. Шкідники, що пошкоджують надземну частину рослини:</a:t>
            </a: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Оленка волохата;</a:t>
            </a: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Бронзівки;</a:t>
            </a: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Ірисова муха;</a:t>
            </a: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Гладіолусовий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трипс;</a:t>
            </a:r>
          </a:p>
          <a:p>
            <a:pPr marL="514350" indent="-514350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Попелиці (бобова або бурякова);</a:t>
            </a:r>
          </a:p>
          <a:p>
            <a:pPr marL="514350" indent="-514350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Цибулевий листоїд;</a:t>
            </a:r>
          </a:p>
          <a:p>
            <a:pPr marL="514350" indent="-514350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Совка-гамма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Оленка волохата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i="1" dirty="0" err="1" smtClean="0">
                <a:latin typeface="Times New Roman" pitchFamily="18" charset="0"/>
                <a:cs typeface="Times New Roman" pitchFamily="18" charset="0"/>
              </a:rPr>
              <a:t>Epicometis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i="1" dirty="0" err="1" smtClean="0">
                <a:latin typeface="Times New Roman" pitchFamily="18" charset="0"/>
                <a:cs typeface="Times New Roman" pitchFamily="18" charset="0"/>
              </a:rPr>
              <a:t>hirta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Іриси\Olenka_mohnatai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8280919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Бронзівки</a:t>
            </a:r>
            <a:endParaRPr lang="uk-UA" dirty="0"/>
          </a:p>
        </p:txBody>
      </p:sp>
      <p:pic>
        <p:nvPicPr>
          <p:cNvPr id="2050" name="Picture 2" descr="C:\Users\user\Desktop\Іриси\Bronzovka_zolotista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352928" cy="5472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Ірисова муха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Acklandia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servadeii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user\Desktop\муха-ирисная-248x3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4176464" cy="5544616"/>
          </a:xfrm>
          <a:prstGeom prst="rect">
            <a:avLst/>
          </a:prstGeom>
          <a:noFill/>
        </p:spPr>
      </p:pic>
      <p:pic>
        <p:nvPicPr>
          <p:cNvPr id="38915" name="Picture 3" descr="C:\Users\user\Desktop\муха-ирисная-2-214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80728"/>
            <a:ext cx="417646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Ірисова муха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Acklandia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servadeii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Іриси\ирисовая мух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835292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82352"/>
          </a:xfrm>
        </p:spPr>
        <p:txBody>
          <a:bodyPr>
            <a:normAutofit/>
          </a:bodyPr>
          <a:lstStyle/>
          <a:p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Гладіолусовий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трипс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Taeniothrips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simplex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Іриси\7-350x2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352928" cy="5112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Бобова або бурякова попелиці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Aphis-fabae2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13690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Цибулевий листоїд (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Lilioceris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merdigera</a:t>
            </a: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DSC018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813690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Совка-гамма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Autographa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gamma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258px-Autographa.gamma.69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4320480" cy="5544616"/>
          </a:xfrm>
          <a:prstGeom prst="rect">
            <a:avLst/>
          </a:prstGeom>
          <a:noFill/>
        </p:spPr>
      </p:pic>
      <p:pic>
        <p:nvPicPr>
          <p:cNvPr id="3075" name="Picture 3" descr="C:\Users\user\Desktop\150px-Gamma-uil_op_wortel_(Autographa_gamma_on_Daucus_carota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396044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208912" cy="530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304256"/>
                <a:gridCol w="1738536"/>
                <a:gridCol w="1384455"/>
                <a:gridCol w="1413513"/>
              </a:tblGrid>
              <a:tr h="981833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Шкідник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Препарат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Норма витрати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Строки </a:t>
                      </a:r>
                      <a:r>
                        <a:rPr lang="uk-UA" sz="2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застосува-ння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Спосіб </a:t>
                      </a:r>
                      <a:r>
                        <a:rPr lang="uk-UA" sz="2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застосува-ння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18567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шкідників</a:t>
                      </a:r>
                    </a:p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(бронзівка,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оленка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волохата, ірисова муха, трипси,)</a:t>
                      </a:r>
                    </a:p>
                    <a:p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Каліпсо 480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SC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КС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(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тіалоклопрід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 або</a:t>
                      </a:r>
                    </a:p>
                    <a:p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Моспілан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ВП (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ацетаміприд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 або</a:t>
                      </a:r>
                    </a:p>
                    <a:p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Енжіо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247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SC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KC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лямбда-цигалотрин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тіаметоксам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 або</a:t>
                      </a:r>
                    </a:p>
                    <a:p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Актеллік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500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ЕС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КЕ (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піриміфос-метил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/4-5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води на 1 сотку</a:t>
                      </a:r>
                      <a:endParaRPr lang="uk-UA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0,5 кг/3-4 л води на 1 сотку</a:t>
                      </a:r>
                    </a:p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1,8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/5 л води на 1 сотку</a:t>
                      </a:r>
                    </a:p>
                    <a:p>
                      <a:endParaRPr lang="uk-UA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/3 води на 1 сотку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В разі заселення насаджень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Обприску-вання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Попелиці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Актара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240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SC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к.с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(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тіаметоксам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0,7-0,9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 3 води на сотку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В разі заселення насаджень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Обприску-вання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 (2 рази)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40466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ct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Засоби та заходи проти надземних шкідників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Шкідники, що пошкоджують підземну частину рослини:</a:t>
            </a:r>
          </a:p>
          <a:p>
            <a:pPr marL="0" indent="0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Хрущі (західний травневий, східний травневий, мармуровий)</a:t>
            </a:r>
          </a:p>
          <a:p>
            <a:pPr marL="514350" indent="-514350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Ковалики (темний, смугастий, посівний,  широкий) та чорниші;</a:t>
            </a:r>
          </a:p>
          <a:p>
            <a:pPr marL="514350" indent="-514350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Совки (ірисова, озима);</a:t>
            </a:r>
          </a:p>
          <a:p>
            <a:pPr marL="514350" indent="-514350">
              <a:buFontTx/>
              <a:buChar char="-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Вовчок звичайний.</a:t>
            </a:r>
          </a:p>
          <a:p>
            <a:pPr marL="514350" indent="-514350">
              <a:buFontTx/>
              <a:buChar char="-"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Char char="-"/>
            </a:pP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1602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2050" name="Picture 2" descr="C:\Users\user\Desktop\Іриси\Borodati-irys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80919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Хрущі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hkolazhizni.ru/img/content/i127/127993_big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41764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kolazhizni.ru/img/content/i127/1279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720"/>
            <a:ext cx="424847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Ковалики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micrepidius hirtus0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41764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litkartofel.com/wp-content/uploads/2012/10/provolochnik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24744"/>
            <a:ext cx="43204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Ірисова совка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Helotropha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leucostigma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Іриси\Crescent9915_K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820891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Совка озима </a:t>
            </a:r>
            <a:r>
              <a:rPr lang="uk-UA" sz="3600" dirty="0" err="1" smtClean="0"/>
              <a:t>Agrotis</a:t>
            </a:r>
            <a:r>
              <a:rPr lang="uk-UA" sz="3600" dirty="0" smtClean="0"/>
              <a:t> </a:t>
            </a:r>
            <a:r>
              <a:rPr lang="uk-UA" sz="3600" dirty="0" err="1" smtClean="0"/>
              <a:t>segetum</a:t>
            </a:r>
            <a:endParaRPr lang="uk-UA" sz="3600" dirty="0"/>
          </a:p>
        </p:txBody>
      </p:sp>
      <p:pic>
        <p:nvPicPr>
          <p:cNvPr id="5" name="Picture 3" descr="C:\Users\user\Desktop\agrotis-segetu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4032448" cy="5472608"/>
          </a:xfrm>
          <a:prstGeom prst="rect">
            <a:avLst/>
          </a:prstGeom>
          <a:noFill/>
        </p:spPr>
      </p:pic>
      <p:pic>
        <p:nvPicPr>
          <p:cNvPr id="1026" name="Picture 2" descr="C:\Users\user\Desktop\03_08-DSC09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396044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Вовчок звичайний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Gryllotalpa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gryllotalpa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upload.wikimedia.org/wikipedia/commons/thumb/6/62/Veenmol.JPG/800px-Veenmol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512"/>
            <a:ext cx="8136904" cy="540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136904" cy="6048672"/>
          </a:xfrm>
        </p:spPr>
        <p:txBody>
          <a:bodyPr/>
          <a:lstStyle/>
          <a:p>
            <a:pPr marL="88900" indent="-8890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Засоби та заходи проти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грунтоживучих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шкідників</a:t>
            </a:r>
          </a:p>
          <a:p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836711"/>
          <a:ext cx="8352928" cy="5617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376264"/>
                <a:gridCol w="2016224"/>
                <a:gridCol w="2664296"/>
              </a:tblGrid>
              <a:tr h="360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Шкідник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Препарат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Норма витрати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Спосіб застосування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3171">
                <a:tc rowSpan="3"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Хрущі (личинки)</a:t>
                      </a:r>
                    </a:p>
                    <a:p>
                      <a:endParaRPr lang="uk-UA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Ковалики (личинки)</a:t>
                      </a:r>
                    </a:p>
                    <a:p>
                      <a:endParaRPr lang="uk-UA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Совки (личинки)</a:t>
                      </a:r>
                    </a:p>
                    <a:p>
                      <a:endParaRPr lang="uk-UA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uk-UA" sz="2000" dirty="0" err="1">
                          <a:latin typeface="Times New Roman"/>
                          <a:ea typeface="Calibri"/>
                          <a:cs typeface="Times New Roman"/>
                        </a:rPr>
                        <a:t>Круізер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 350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FS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uk-UA" sz="2000" dirty="0" err="1">
                          <a:latin typeface="Times New Roman"/>
                          <a:ea typeface="Calibri"/>
                          <a:cs typeface="Times New Roman"/>
                        </a:rPr>
                        <a:t>т.к.с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uk-UA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тіаме-токсам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або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Престиж 250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FS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, ТН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, (</a:t>
                      </a:r>
                      <a:r>
                        <a:rPr lang="uk-UA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імідаклопрід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+пенсикурон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або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Дантоп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 50 (</a:t>
                      </a:r>
                      <a:r>
                        <a:rPr lang="uk-UA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клотіанідин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), або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Нупрід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600 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ТН (</a:t>
                      </a:r>
                      <a:r>
                        <a:rPr lang="uk-UA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імідаклопрід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200-250 </a:t>
                      </a:r>
                      <a:r>
                        <a:rPr lang="uk-UA" sz="2000" dirty="0" err="1">
                          <a:latin typeface="Times New Roman"/>
                          <a:ea typeface="Calibri"/>
                          <a:cs typeface="Times New Roman"/>
                        </a:rPr>
                        <a:t>мл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/відро води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200-250 </a:t>
                      </a:r>
                      <a:r>
                        <a:rPr lang="uk-UA" sz="2000" dirty="0" err="1">
                          <a:latin typeface="Times New Roman"/>
                          <a:ea typeface="Calibri"/>
                          <a:cs typeface="Times New Roman"/>
                        </a:rPr>
                        <a:t>мл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/відро води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200-250 </a:t>
                      </a:r>
                      <a:r>
                        <a:rPr lang="uk-UA" sz="2000" dirty="0" err="1">
                          <a:latin typeface="Times New Roman"/>
                          <a:ea typeface="Calibri"/>
                          <a:cs typeface="Times New Roman"/>
                        </a:rPr>
                        <a:t>мл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/відро води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80 </a:t>
                      </a:r>
                      <a:r>
                        <a:rPr lang="uk-UA" sz="2000" dirty="0" err="1">
                          <a:latin typeface="Times New Roman"/>
                          <a:ea typeface="Calibri"/>
                          <a:cs typeface="Times New Roman"/>
                        </a:rPr>
                        <a:t>мл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/відро води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Замочування рослин перед посадкою з додаванням глиняної бовтанки, яка складається з глини, перегною, води у співвідношенні 0,7 кг; 0,8 </a:t>
                      </a:r>
                      <a:r>
                        <a:rPr lang="uk-UA" sz="2000" dirty="0" err="1">
                          <a:latin typeface="Times New Roman"/>
                          <a:ea typeface="Calibri"/>
                          <a:cs typeface="Times New Roman"/>
                        </a:rPr>
                        <a:t>кг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; 1 л.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1856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2. Ініціатор 200 Т, табл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uk-UA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імідаклопрід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1 капсула/ рослину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В садивну яму під час садіння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7784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3. Ініціатор 200 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Т, 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табл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uk-UA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імідаклопрід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uk-UA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1 капсула/ рослину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Вн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dirty="0" err="1">
                          <a:latin typeface="Times New Roman"/>
                          <a:ea typeface="Calibri"/>
                          <a:cs typeface="Times New Roman"/>
                        </a:rPr>
                        <a:t>грунт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зону кореневої системи рослини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/>
          <a:lstStyle/>
          <a:p>
            <a:pPr>
              <a:buNone/>
            </a:pPr>
            <a:endParaRPr lang="uk-UA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476673"/>
          <a:ext cx="8424936" cy="6048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803"/>
                <a:gridCol w="1670461"/>
                <a:gridCol w="1162060"/>
                <a:gridCol w="2178863"/>
                <a:gridCol w="2396749"/>
              </a:tblGrid>
              <a:tr h="675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Шкід-ник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Препарат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Норма витрати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Строки застосування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Спосіб застосування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691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Совки (яйця)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Трихограма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3-5 тис. ос./</a:t>
                      </a:r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сот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 кожного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покоління – 2-3 випуски з </a:t>
                      </a:r>
                      <a:r>
                        <a:rPr lang="uk-UA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інтер-валом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10-12 днів:</a:t>
                      </a:r>
                      <a:endParaRPr lang="uk-UA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1 - на початку яйцекладу 2 та 3 - в період масового відкладання яєць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Яйця трихограми кладуть у ємкості закриті тканиною з листками в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середині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які після відродження комах розкладають серед насаджень.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53033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Вовчок </a:t>
                      </a:r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звичай-ний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Селест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Топ 312,5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FS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ТН (</a:t>
                      </a:r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тіаметоксам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13-17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 10 кг зерна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Впродовж вегетації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Отруйні принади із зерна змішаного з олією (3% від маси зерна)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5118">
                <a:tc>
                  <a:txBody>
                    <a:bodyPr/>
                    <a:lstStyle/>
                    <a:p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Медве-Д-Крах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ПЗ </a:t>
                      </a:r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імідаклоприд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50-150 г/100 </a:t>
                      </a: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</a:t>
                      </a:r>
                      <a:r>
                        <a:rPr lang="uk-UA" sz="20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uk-UA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Впродовж вегетації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513</Words>
  <Application>Microsoft Office PowerPoint</Application>
  <PresentationFormat>Экран (4:3)</PresentationFormat>
  <Paragraphs>118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Шкідники ірисів та засоби захисту від них   Кравець Ірина Станіславівна </vt:lpstr>
      <vt:lpstr>Презентация PowerPoint</vt:lpstr>
      <vt:lpstr>Хрущі</vt:lpstr>
      <vt:lpstr>Ковалики</vt:lpstr>
      <vt:lpstr>Ірисова совка Helotropha leucostigma</vt:lpstr>
      <vt:lpstr>Совка озима Agrotis segetum</vt:lpstr>
      <vt:lpstr>Вовчок звичайний Gryllotalpa gryllotalpa </vt:lpstr>
      <vt:lpstr>Презентация PowerPoint</vt:lpstr>
      <vt:lpstr>Презентация PowerPoint</vt:lpstr>
      <vt:lpstr>Презентация PowerPoint</vt:lpstr>
      <vt:lpstr>Оленка волохата Epicometis hirta </vt:lpstr>
      <vt:lpstr>Бронзівки</vt:lpstr>
      <vt:lpstr>Ірисова муха Acklandia servadeii</vt:lpstr>
      <vt:lpstr>Ірисова муха Acklandia servadeii</vt:lpstr>
      <vt:lpstr>Гладіолусовий трипс Taeniothrips simplex </vt:lpstr>
      <vt:lpstr>Бобова або бурякова попелиці </vt:lpstr>
      <vt:lpstr> Цибулевий листоїд (Lilioceris merdigera) </vt:lpstr>
      <vt:lpstr>Совка-гамма (Autographa gamma)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TEST</cp:lastModifiedBy>
  <cp:revision>120</cp:revision>
  <dcterms:created xsi:type="dcterms:W3CDTF">2017-05-08T08:06:44Z</dcterms:created>
  <dcterms:modified xsi:type="dcterms:W3CDTF">2017-05-19T07:18:53Z</dcterms:modified>
</cp:coreProperties>
</file>